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4" r:id="rId1"/>
  </p:sldMasterIdLst>
  <p:sldIdLst>
    <p:sldId id="256" r:id="rId2"/>
    <p:sldId id="285" r:id="rId3"/>
    <p:sldId id="286" r:id="rId4"/>
    <p:sldId id="287" r:id="rId5"/>
    <p:sldId id="288" r:id="rId6"/>
    <p:sldId id="289" r:id="rId7"/>
    <p:sldId id="29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532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F664969C-E868-754D-9B79-007B2184595A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19B1F85-DE1D-E04F-9293-FD2B075F2D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eadwritethink.org/classroom-resources/student-interactives/comic-creator-3002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Acceptable Use Policy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U 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Granite School District Computers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Acceptable Use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You’re contract with Granite School District to use their computer equipment</a:t>
            </a:r>
          </a:p>
          <a:p>
            <a:r>
              <a:rPr lang="en-US" dirty="0" smtClean="0"/>
              <a:t>AUP</a:t>
            </a:r>
          </a:p>
          <a:p>
            <a:r>
              <a:rPr lang="en-US" dirty="0" smtClean="0"/>
              <a:t>You must sign it before you can go on the Internet at school</a:t>
            </a:r>
          </a:p>
          <a:p>
            <a:r>
              <a:rPr lang="en-US" dirty="0" smtClean="0"/>
              <a:t>In Planners (or coming soon)</a:t>
            </a:r>
          </a:p>
          <a:p>
            <a:pPr lvl="1"/>
            <a:r>
              <a:rPr lang="en-US" dirty="0" smtClean="0"/>
              <a:t>Until it gets here</a:t>
            </a:r>
          </a:p>
          <a:p>
            <a:pPr lvl="1"/>
            <a:r>
              <a:rPr lang="en-US" dirty="0" smtClean="0"/>
              <a:t>Need it signed by you &amp; your parents</a:t>
            </a:r>
          </a:p>
          <a:p>
            <a:r>
              <a:rPr lang="en-US" dirty="0" smtClean="0"/>
              <a:t>What does it say? / What does it mean?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Acceptable Use Policy (AUP)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Part 1  - Student Personal Safety:</a:t>
            </a:r>
          </a:p>
          <a:p>
            <a:pPr lvl="1"/>
            <a:r>
              <a:rPr lang="en-US" sz="2000" dirty="0" smtClean="0"/>
              <a:t>Personal contact information may not be entered on Internet sites open to public access. This includes student address, phone numbers and personal e-mail addresses.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What does it mean?</a:t>
            </a:r>
          </a:p>
          <a:p>
            <a:pPr lvl="2"/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Don’t give out your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personal information </a:t>
            </a:r>
            <a:r>
              <a:rPr lang="en-US" sz="1800" dirty="0" smtClean="0">
                <a:solidFill>
                  <a:schemeClr val="tx1"/>
                </a:solidFill>
              </a:rPr>
              <a:t>to Internet sites on Granite District equipment</a:t>
            </a:r>
          </a:p>
          <a:p>
            <a:pPr lvl="2"/>
            <a:r>
              <a:rPr lang="en-US" sz="1800" b="1" dirty="0" smtClean="0">
                <a:solidFill>
                  <a:srgbClr val="9039A3"/>
                </a:solidFill>
              </a:rPr>
              <a:t>Personal information </a:t>
            </a:r>
            <a:r>
              <a:rPr lang="en-US" sz="1800" dirty="0" smtClean="0">
                <a:solidFill>
                  <a:schemeClr val="tx1"/>
                </a:solidFill>
              </a:rPr>
              <a:t>= name, phone number, address, password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Acceptable Use Policy (AUP)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Part 2 – Internet Use</a:t>
            </a:r>
          </a:p>
          <a:p>
            <a:pPr lvl="1"/>
            <a:r>
              <a:rPr lang="en-US" sz="2000" dirty="0" smtClean="0"/>
              <a:t>Students may use school Internet access, including e-mail, only for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teacher-directed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educational</a:t>
            </a:r>
            <a:r>
              <a:rPr lang="en-US" sz="2000" dirty="0" smtClean="0"/>
              <a:t> activities. Students may use school Internet access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only when authorized</a:t>
            </a:r>
            <a:r>
              <a:rPr lang="en-US" sz="2000" dirty="0" smtClean="0"/>
              <a:t>, and 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only when supervised</a:t>
            </a:r>
            <a:r>
              <a:rPr lang="en-US" sz="2000" dirty="0" smtClean="0"/>
              <a:t>.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What does it mean?</a:t>
            </a:r>
          </a:p>
          <a:p>
            <a:pPr lvl="2"/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</a:rPr>
              <a:t>teacher-directed </a:t>
            </a:r>
            <a:r>
              <a:rPr lang="en-US" sz="1800" dirty="0" smtClean="0">
                <a:solidFill>
                  <a:schemeClr val="tx1"/>
                </a:solidFill>
              </a:rPr>
              <a:t>– a site the teacher has decided you may go to</a:t>
            </a:r>
          </a:p>
          <a:p>
            <a:pPr lvl="2"/>
            <a:r>
              <a:rPr lang="en-US" sz="1800" b="1" dirty="0" smtClean="0">
                <a:solidFill>
                  <a:schemeClr val="bg2">
                    <a:lumMod val="75000"/>
                  </a:schemeClr>
                </a:solidFill>
              </a:rPr>
              <a:t>educational</a:t>
            </a:r>
            <a:r>
              <a:rPr lang="en-US" sz="1800" dirty="0" smtClean="0">
                <a:solidFill>
                  <a:schemeClr val="tx1"/>
                </a:solidFill>
              </a:rPr>
              <a:t> – it has to have something with what we’re supposed to be learning in school</a:t>
            </a:r>
          </a:p>
          <a:p>
            <a:pPr lvl="2"/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only when authorized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– only when the teacher tells you you may</a:t>
            </a:r>
          </a:p>
          <a:p>
            <a:pPr lvl="2"/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only when supervised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– only when a teacher is watching your computer use</a:t>
            </a:r>
          </a:p>
          <a:p>
            <a:pPr lvl="2"/>
            <a:endParaRPr lang="en-US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Acceptable Use Policy (AUP)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Part 3 – Prohibited Computer Uses</a:t>
            </a:r>
          </a:p>
          <a:p>
            <a:pPr lvl="1"/>
            <a:r>
              <a:rPr lang="en-US" sz="2000" dirty="0" smtClean="0"/>
              <a:t>Students are strictly prohibited to:</a:t>
            </a:r>
          </a:p>
          <a:p>
            <a:pPr lvl="2"/>
            <a:r>
              <a:rPr lang="en-US" sz="1800" dirty="0" smtClean="0"/>
              <a:t>Access or create files or materials without authorization</a:t>
            </a:r>
          </a:p>
          <a:p>
            <a:pPr lvl="3"/>
            <a:r>
              <a:rPr lang="en-US" sz="1600" dirty="0" smtClean="0">
                <a:solidFill>
                  <a:schemeClr val="tx1"/>
                </a:solidFill>
              </a:rPr>
              <a:t>What does it mean?</a:t>
            </a:r>
          </a:p>
          <a:p>
            <a:pPr lvl="4"/>
            <a:r>
              <a:rPr lang="en-US" sz="1400" dirty="0" smtClean="0">
                <a:solidFill>
                  <a:schemeClr val="tx1"/>
                </a:solidFill>
              </a:rPr>
              <a:t>You can’t open or create a file without the teacher’s approval</a:t>
            </a:r>
          </a:p>
          <a:p>
            <a:pPr lvl="2"/>
            <a:r>
              <a:rPr lang="en-US" sz="1800" dirty="0" smtClean="0"/>
              <a:t>Access or create </a:t>
            </a:r>
            <a:r>
              <a:rPr lang="en-US" sz="1800" dirty="0" smtClean="0">
                <a:solidFill>
                  <a:srgbClr val="9039A3"/>
                </a:solidFill>
              </a:rPr>
              <a:t>offensive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profane</a:t>
            </a:r>
            <a:r>
              <a:rPr lang="en-US" sz="1800" dirty="0" smtClean="0"/>
              <a:t>, or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pornographic</a:t>
            </a:r>
            <a:r>
              <a:rPr lang="en-US" sz="1800" dirty="0" smtClean="0"/>
              <a:t> files</a:t>
            </a:r>
          </a:p>
          <a:p>
            <a:pPr lvl="3"/>
            <a:r>
              <a:rPr lang="en-US" sz="1600" dirty="0" smtClean="0">
                <a:solidFill>
                  <a:schemeClr val="tx1"/>
                </a:solidFill>
              </a:rPr>
              <a:t>What does it mean?</a:t>
            </a:r>
          </a:p>
          <a:p>
            <a:pPr lvl="4"/>
            <a:r>
              <a:rPr lang="en-US" sz="1400" dirty="0" smtClean="0">
                <a:solidFill>
                  <a:schemeClr val="tx1"/>
                </a:solidFill>
              </a:rPr>
              <a:t>You can’t use profanity on district computes</a:t>
            </a:r>
          </a:p>
          <a:p>
            <a:pPr lvl="2"/>
            <a:r>
              <a:rPr lang="en-US" sz="1800" dirty="0" smtClean="0"/>
              <a:t>Use Internet games, </a:t>
            </a:r>
            <a:r>
              <a:rPr lang="en-US" sz="1800" dirty="0" err="1" smtClean="0"/>
              <a:t>MUDs</a:t>
            </a:r>
            <a:r>
              <a:rPr lang="en-US" sz="1800" dirty="0" smtClean="0"/>
              <a:t> (multi-user domains), </a:t>
            </a:r>
            <a:r>
              <a:rPr lang="en-US" sz="1800" dirty="0" err="1" smtClean="0"/>
              <a:t>IRCs</a:t>
            </a:r>
            <a:r>
              <a:rPr lang="en-US" sz="1800" dirty="0" smtClean="0"/>
              <a:t> or web chats</a:t>
            </a:r>
          </a:p>
          <a:p>
            <a:pPr lvl="3"/>
            <a:r>
              <a:rPr lang="en-US" sz="1400" dirty="0" smtClean="0">
                <a:solidFill>
                  <a:schemeClr val="tx1"/>
                </a:solidFill>
              </a:rPr>
              <a:t>What does it mean?</a:t>
            </a:r>
          </a:p>
          <a:p>
            <a:pPr lvl="4"/>
            <a:r>
              <a:rPr lang="en-US" sz="1200" dirty="0" smtClean="0">
                <a:solidFill>
                  <a:srgbClr val="0881C5"/>
                </a:solidFill>
              </a:rPr>
              <a:t>No chat rooms or games sites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Acceptable Use Policy (AUP)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Part 3 – Prohibited Computer Uses</a:t>
            </a:r>
          </a:p>
          <a:p>
            <a:pPr lvl="1"/>
            <a:r>
              <a:rPr lang="en-US" sz="2000" dirty="0" smtClean="0"/>
              <a:t>Students are strictly prohibited to:</a:t>
            </a:r>
          </a:p>
          <a:p>
            <a:pPr lvl="2"/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Plagiarize</a:t>
            </a:r>
            <a:r>
              <a:rPr lang="en-US" sz="1800" dirty="0" smtClean="0"/>
              <a:t> works or 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violate copyrights </a:t>
            </a:r>
            <a:r>
              <a:rPr lang="en-US" sz="1800" dirty="0" smtClean="0"/>
              <a:t>or trademarks</a:t>
            </a:r>
          </a:p>
          <a:p>
            <a:pPr lvl="3"/>
            <a:r>
              <a:rPr lang="en-US" sz="1400" dirty="0" smtClean="0">
                <a:solidFill>
                  <a:schemeClr val="tx1"/>
                </a:solidFill>
              </a:rPr>
              <a:t>What does it mean?</a:t>
            </a:r>
          </a:p>
          <a:p>
            <a:pPr lvl="4"/>
            <a:r>
              <a:rPr lang="en-US" sz="1200" dirty="0" smtClean="0">
                <a:solidFill>
                  <a:schemeClr val="tx1"/>
                </a:solidFill>
              </a:rPr>
              <a:t>You can’t use anyone’s 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</a:rPr>
              <a:t>intellectual property </a:t>
            </a:r>
            <a:r>
              <a:rPr lang="en-US" sz="1200" dirty="0" smtClean="0">
                <a:solidFill>
                  <a:schemeClr val="tx1"/>
                </a:solidFill>
              </a:rPr>
              <a:t>without giving them  credit</a:t>
            </a:r>
          </a:p>
          <a:p>
            <a:pPr lvl="4"/>
            <a:r>
              <a:rPr lang="en-US" sz="1200" dirty="0" smtClean="0">
                <a:solidFill>
                  <a:schemeClr val="tx1"/>
                </a:solidFill>
              </a:rPr>
              <a:t>You may use their </a:t>
            </a:r>
            <a:r>
              <a:rPr lang="en-US" sz="1200" b="1" dirty="0" smtClean="0">
                <a:solidFill>
                  <a:srgbClr val="0881C5"/>
                </a:solidFill>
              </a:rPr>
              <a:t>intellectual property </a:t>
            </a:r>
            <a:r>
              <a:rPr lang="en-US" sz="1200" dirty="0" smtClean="0">
                <a:solidFill>
                  <a:schemeClr val="tx1"/>
                </a:solidFill>
              </a:rPr>
              <a:t>only if you follow the law</a:t>
            </a:r>
          </a:p>
          <a:p>
            <a:pPr lvl="4"/>
            <a:r>
              <a:rPr lang="en-US" sz="1200" dirty="0" smtClean="0">
                <a:solidFill>
                  <a:schemeClr val="tx1"/>
                </a:solidFill>
              </a:rPr>
              <a:t>You need to know what the laws are</a:t>
            </a:r>
          </a:p>
          <a:p>
            <a:pPr lvl="2"/>
            <a:r>
              <a:rPr lang="en-US" sz="1800" dirty="0" smtClean="0"/>
              <a:t>Damage, alter, or modify hardware or software</a:t>
            </a:r>
          </a:p>
          <a:p>
            <a:pPr lvl="3"/>
            <a:r>
              <a:rPr lang="en-US" sz="1600" dirty="0" smtClean="0">
                <a:solidFill>
                  <a:schemeClr val="tx1"/>
                </a:solidFill>
              </a:rPr>
              <a:t>What does it mean?</a:t>
            </a:r>
          </a:p>
          <a:p>
            <a:pPr lvl="4"/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</a:rPr>
              <a:t>You can’t change settings or other things on the computer or damage it</a:t>
            </a:r>
          </a:p>
          <a:p>
            <a:pPr lvl="2"/>
            <a:r>
              <a:rPr lang="en-US" sz="1800" dirty="0" smtClean="0"/>
              <a:t>Attempt to bypass computer security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3"/>
            <a:r>
              <a:rPr lang="en-US" sz="1600" dirty="0" smtClean="0">
                <a:solidFill>
                  <a:schemeClr val="tx1"/>
                </a:solidFill>
              </a:rPr>
              <a:t>What does it mean?</a:t>
            </a:r>
          </a:p>
          <a:p>
            <a:pPr lvl="4"/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You must use your own login</a:t>
            </a:r>
          </a:p>
          <a:p>
            <a:pPr lvl="4"/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You may not try to use somebody else’s password</a:t>
            </a:r>
          </a:p>
          <a:p>
            <a:pPr lvl="2"/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68405" y="5960276"/>
            <a:ext cx="12945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5 min = 20 total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Comic Creator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Today: Summarize your AUP</a:t>
            </a:r>
          </a:p>
          <a:p>
            <a:pPr lvl="1"/>
            <a:r>
              <a:rPr lang="en-US" dirty="0" smtClean="0"/>
              <a:t>go to this site</a:t>
            </a:r>
          </a:p>
          <a:p>
            <a:pPr lvl="2"/>
            <a:r>
              <a:rPr lang="en-US" dirty="0" smtClean="0">
                <a:hlinkClick r:id="rId2"/>
              </a:rPr>
              <a:t>http://www.readwritethink.org/classroom-resources/student-interactives/comic-creator-30021.html</a:t>
            </a:r>
            <a:endParaRPr lang="en-US" dirty="0" smtClean="0"/>
          </a:p>
          <a:p>
            <a:pPr lvl="1"/>
            <a:r>
              <a:rPr lang="en-US" dirty="0" smtClean="0"/>
              <a:t>Click on Get Started</a:t>
            </a:r>
          </a:p>
          <a:p>
            <a:pPr lvl="1"/>
            <a:r>
              <a:rPr lang="en-US" dirty="0" smtClean="0"/>
              <a:t>Begin printing 5 minutes before end of class</a:t>
            </a:r>
          </a:p>
          <a:p>
            <a:pPr lvl="1"/>
            <a:r>
              <a:rPr lang="en-US" dirty="0" smtClean="0"/>
              <a:t>Logoff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1011</TotalTime>
  <Words>500</Words>
  <Application>Microsoft Macintosh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Infusion</vt:lpstr>
      <vt:lpstr>Acceptable Use Policy A U P</vt:lpstr>
      <vt:lpstr>Acceptable Use Policy</vt:lpstr>
      <vt:lpstr>Acceptable Use Policy (AUP)</vt:lpstr>
      <vt:lpstr>Acceptable Use Policy (AUP)</vt:lpstr>
      <vt:lpstr>Acceptable Use Policy (AUP)</vt:lpstr>
      <vt:lpstr>Acceptable Use Policy (AUP)</vt:lpstr>
      <vt:lpstr>Comic Creator</vt:lpstr>
    </vt:vector>
  </TitlesOfParts>
  <Company>Granite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 century learners  Lesson 2</dc:title>
  <dc:creator>Bruce Luck</dc:creator>
  <cp:lastModifiedBy>Bruce Luck</cp:lastModifiedBy>
  <cp:revision>98</cp:revision>
  <dcterms:created xsi:type="dcterms:W3CDTF">2010-09-27T03:55:15Z</dcterms:created>
  <dcterms:modified xsi:type="dcterms:W3CDTF">2010-09-27T03:55:30Z</dcterms:modified>
</cp:coreProperties>
</file>